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3004800" cy="7315200"/>
  <p:notesSz cx="6858000" cy="9144000"/>
  <p:embeddedFontLs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Garet" panose="020B0604020202020204" charset="0"/>
      <p:regular r:id="rId16"/>
    </p:embeddedFont>
    <p:embeddedFont>
      <p:font typeface="Inter" panose="020B0604020202020204" charset="0"/>
      <p:regular r:id="rId17"/>
    </p:embeddedFont>
    <p:embeddedFont>
      <p:font typeface="Inter Bold" panose="020B0604020202020204" charset="0"/>
      <p:regular r:id="rId18"/>
    </p:embeddedFont>
    <p:embeddedFont>
      <p:font typeface="Josefin Sans" pitchFamily="2" charset="0"/>
      <p:regular r:id="rId19"/>
      <p:bold r:id="rId20"/>
    </p:embeddedFont>
    <p:embeddedFont>
      <p:font typeface="Josefin Slab" pitchFamily="2" charset="0"/>
      <p:regular r:id="rId21"/>
      <p:bold r:id="rId22"/>
      <p:italic r:id="rId23"/>
      <p:boldItalic r:id="rId24"/>
    </p:embeddedFont>
    <p:embeddedFont>
      <p:font typeface="Josefin Slab Bold" charset="0"/>
      <p:regular r:id="rId25"/>
    </p:embeddedFont>
    <p:embeddedFont>
      <p:font typeface="Open Sans" panose="020B0606030504020204" pitchFamily="34" charset="0"/>
      <p:regular r:id="rId26"/>
      <p:bold r:id="rId27"/>
      <p:italic r:id="rId28"/>
      <p:boldItalic r:id="rId29"/>
    </p:embeddedFont>
    <p:embeddedFont>
      <p:font typeface="Open Sans Bold" panose="020B0806030504020204" charset="0"/>
      <p:regular r:id="rId30"/>
    </p:embeddedFont>
    <p:embeddedFont>
      <p:font typeface="Open Sans Extra Bold" panose="020B0604020202020204" charset="0"/>
      <p:regular r:id="rId31"/>
    </p:embeddedFont>
    <p:embeddedFont>
      <p:font typeface="Open Sans Light" panose="020B0306030504020204" pitchFamily="34" charset="0"/>
      <p:regular r:id="rId32"/>
      <p:italic r:id="rId33"/>
    </p:embeddedFont>
    <p:embeddedFont>
      <p:font typeface="Open Sans Light Bold" panose="020B0604020202020204" charset="0"/>
      <p:regular r:id="rId3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102" d="100"/>
          <a:sy n="102" d="100"/>
        </p:scale>
        <p:origin x="654" y="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font" Target="fonts/font15.fntdata"/><Relationship Id="rId21" Type="http://schemas.openxmlformats.org/officeDocument/2006/relationships/font" Target="fonts/font10.fntdata"/><Relationship Id="rId34" Type="http://schemas.openxmlformats.org/officeDocument/2006/relationships/font" Target="fonts/font23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font" Target="fonts/font14.fntdata"/><Relationship Id="rId33" Type="http://schemas.openxmlformats.org/officeDocument/2006/relationships/font" Target="fonts/font22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29" Type="http://schemas.openxmlformats.org/officeDocument/2006/relationships/font" Target="fonts/font1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3.fntdata"/><Relationship Id="rId32" Type="http://schemas.openxmlformats.org/officeDocument/2006/relationships/font" Target="fonts/font21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28" Type="http://schemas.openxmlformats.org/officeDocument/2006/relationships/font" Target="fonts/font17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31" Type="http://schemas.openxmlformats.org/officeDocument/2006/relationships/font" Target="fonts/font2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font" Target="fonts/font16.fntdata"/><Relationship Id="rId30" Type="http://schemas.openxmlformats.org/officeDocument/2006/relationships/font" Target="fonts/font19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svg"/><Relationship Id="rId7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DF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8413" b="1568"/>
          <a:stretch>
            <a:fillRect/>
          </a:stretch>
        </p:blipFill>
        <p:spPr>
          <a:xfrm>
            <a:off x="4884706" y="0"/>
            <a:ext cx="8126444" cy="73152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309956" y="5049611"/>
            <a:ext cx="5424533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endParaRPr/>
          </a:p>
        </p:txBody>
      </p:sp>
      <p:grpSp>
        <p:nvGrpSpPr>
          <p:cNvPr id="4" name="Group 4"/>
          <p:cNvGrpSpPr/>
          <p:nvPr/>
        </p:nvGrpSpPr>
        <p:grpSpPr>
          <a:xfrm>
            <a:off x="512353" y="1521461"/>
            <a:ext cx="4686623" cy="7509689"/>
            <a:chOff x="0" y="0"/>
            <a:chExt cx="6248831" cy="10012919"/>
          </a:xfrm>
        </p:grpSpPr>
        <p:sp>
          <p:nvSpPr>
            <p:cNvPr id="5" name="TextBox 5"/>
            <p:cNvSpPr txBox="1"/>
            <p:nvPr/>
          </p:nvSpPr>
          <p:spPr>
            <a:xfrm>
              <a:off x="0" y="-57150"/>
              <a:ext cx="2995400" cy="5072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66"/>
                </a:lnSpc>
              </a:pPr>
              <a:r>
                <a:rPr lang="en-US" sz="2262" spc="90">
                  <a:solidFill>
                    <a:srgbClr val="000000"/>
                  </a:solidFill>
                  <a:latin typeface="Josefin Sans"/>
                </a:rPr>
                <a:t>Venha conhecer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411991"/>
              <a:ext cx="6248831" cy="63074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350"/>
                </a:lnSpc>
              </a:pPr>
              <a:r>
                <a:rPr lang="en-US" sz="7540">
                  <a:solidFill>
                    <a:srgbClr val="000000"/>
                  </a:solidFill>
                  <a:latin typeface="Josefin Slab"/>
                </a:rPr>
                <a:t>O</a:t>
              </a:r>
              <a:r>
                <a:rPr lang="en-US" sz="7540">
                  <a:solidFill>
                    <a:srgbClr val="000000"/>
                  </a:solidFill>
                  <a:latin typeface="Josefin Slab Bold"/>
                </a:rPr>
                <a:t> </a:t>
              </a:r>
              <a:r>
                <a:rPr lang="en-US" sz="7540">
                  <a:solidFill>
                    <a:srgbClr val="000000"/>
                  </a:solidFill>
                  <a:latin typeface="Josefin Slab"/>
                </a:rPr>
                <a:t>novo </a:t>
              </a:r>
            </a:p>
            <a:p>
              <a:pPr>
                <a:lnSpc>
                  <a:spcPts val="9350"/>
                </a:lnSpc>
              </a:pPr>
              <a:r>
                <a:rPr lang="en-US" sz="7540">
                  <a:solidFill>
                    <a:srgbClr val="000000"/>
                  </a:solidFill>
                  <a:latin typeface="Josefin Slab"/>
                </a:rPr>
                <a:t>mundo,</a:t>
              </a:r>
            </a:p>
            <a:p>
              <a:pPr>
                <a:lnSpc>
                  <a:spcPts val="9350"/>
                </a:lnSpc>
              </a:pPr>
              <a:r>
                <a:rPr lang="en-US" sz="7540">
                  <a:solidFill>
                    <a:srgbClr val="000000"/>
                  </a:solidFill>
                  <a:latin typeface="Josefin Slab"/>
                </a:rPr>
                <a:t>Cibus.</a:t>
              </a:r>
            </a:p>
            <a:p>
              <a:pPr>
                <a:lnSpc>
                  <a:spcPts val="9350"/>
                </a:lnSpc>
              </a:pPr>
              <a:endParaRPr lang="en-US" sz="7540">
                <a:solidFill>
                  <a:srgbClr val="000000"/>
                </a:solidFill>
                <a:latin typeface="Josefin Slab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140288" y="9708276"/>
              <a:ext cx="2855112" cy="3046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847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DF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11028" r="3170"/>
          <a:stretch>
            <a:fillRect/>
          </a:stretch>
        </p:blipFill>
        <p:spPr>
          <a:xfrm>
            <a:off x="6258744" y="-277324"/>
            <a:ext cx="6752406" cy="7869847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54000" y="228600"/>
            <a:ext cx="5424533" cy="3595419"/>
            <a:chOff x="0" y="0"/>
            <a:chExt cx="7232710" cy="4793893"/>
          </a:xfrm>
        </p:grpSpPr>
        <p:sp>
          <p:nvSpPr>
            <p:cNvPr id="4" name="TextBox 4"/>
            <p:cNvSpPr txBox="1"/>
            <p:nvPr/>
          </p:nvSpPr>
          <p:spPr>
            <a:xfrm>
              <a:off x="0" y="28575"/>
              <a:ext cx="7232710" cy="39534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823"/>
                </a:lnSpc>
              </a:pPr>
              <a:r>
                <a:rPr lang="en-US" sz="5199" dirty="0" err="1">
                  <a:solidFill>
                    <a:srgbClr val="000000"/>
                  </a:solidFill>
                  <a:latin typeface="Inter"/>
                </a:rPr>
                <a:t>Venha</a:t>
              </a:r>
              <a:r>
                <a:rPr lang="en-US" sz="5199" dirty="0">
                  <a:solidFill>
                    <a:srgbClr val="000000"/>
                  </a:solidFill>
                  <a:latin typeface="Inter"/>
                </a:rPr>
                <a:t> </a:t>
              </a:r>
              <a:r>
                <a:rPr lang="en-US" sz="5199" dirty="0" err="1">
                  <a:solidFill>
                    <a:srgbClr val="000000"/>
                  </a:solidFill>
                  <a:latin typeface="Inter"/>
                </a:rPr>
                <a:t>viver</a:t>
              </a:r>
              <a:r>
                <a:rPr lang="en-US" sz="5199" dirty="0">
                  <a:solidFill>
                    <a:srgbClr val="000000"/>
                  </a:solidFill>
                  <a:latin typeface="Inter"/>
                </a:rPr>
                <a:t> um </a:t>
              </a:r>
              <a:r>
                <a:rPr lang="en-US" sz="5199" dirty="0" err="1">
                  <a:solidFill>
                    <a:srgbClr val="000000"/>
                  </a:solidFill>
                  <a:latin typeface="Inter"/>
                </a:rPr>
                <a:t>mundo</a:t>
              </a:r>
              <a:r>
                <a:rPr lang="en-US" sz="5199" dirty="0">
                  <a:solidFill>
                    <a:srgbClr val="000000"/>
                  </a:solidFill>
                  <a:latin typeface="Inter"/>
                </a:rPr>
                <a:t> </a:t>
              </a:r>
              <a:r>
                <a:rPr lang="en-US" sz="5199" dirty="0" err="1">
                  <a:solidFill>
                    <a:srgbClr val="000000"/>
                  </a:solidFill>
                  <a:latin typeface="Inter"/>
                </a:rPr>
                <a:t>mais</a:t>
              </a:r>
              <a:r>
                <a:rPr lang="en-US" sz="5199" dirty="0">
                  <a:solidFill>
                    <a:srgbClr val="000000"/>
                  </a:solidFill>
                  <a:latin typeface="Inter"/>
                </a:rPr>
                <a:t> simples com a </a:t>
              </a:r>
              <a:r>
                <a:rPr lang="en-US" sz="5199" dirty="0" err="1">
                  <a:solidFill>
                    <a:srgbClr val="000000"/>
                  </a:solidFill>
                  <a:latin typeface="Inter"/>
                </a:rPr>
                <a:t>gente</a:t>
              </a:r>
              <a:r>
                <a:rPr lang="en-US" sz="5199" dirty="0">
                  <a:solidFill>
                    <a:srgbClr val="000000"/>
                  </a:solidFill>
                  <a:latin typeface="Inter"/>
                </a:rPr>
                <a:t>.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4268836"/>
              <a:ext cx="7232710" cy="525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254000" y="3799732"/>
            <a:ext cx="5424533" cy="1395144"/>
            <a:chOff x="0" y="0"/>
            <a:chExt cx="7232710" cy="1860193"/>
          </a:xfrm>
        </p:grpSpPr>
        <p:sp>
          <p:nvSpPr>
            <p:cNvPr id="7" name="TextBox 7"/>
            <p:cNvSpPr txBox="1"/>
            <p:nvPr/>
          </p:nvSpPr>
          <p:spPr>
            <a:xfrm>
              <a:off x="0" y="28575"/>
              <a:ext cx="7232710" cy="10197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823"/>
                </a:lnSpc>
              </a:pPr>
              <a:r>
                <a:rPr lang="en-US" sz="5199" dirty="0" err="1">
                  <a:solidFill>
                    <a:srgbClr val="000000"/>
                  </a:solidFill>
                  <a:latin typeface="Inter"/>
                </a:rPr>
                <a:t>Obrigado</a:t>
              </a:r>
              <a:r>
                <a:rPr lang="en-US" sz="5199" dirty="0">
                  <a:solidFill>
                    <a:srgbClr val="000000"/>
                  </a:solidFill>
                  <a:latin typeface="Inter"/>
                </a:rPr>
                <a:t>!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1335136"/>
              <a:ext cx="7232710" cy="525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</a:pPr>
              <a:endParaRPr/>
            </a:p>
          </p:txBody>
        </p:sp>
      </p:grpSp>
      <p:sp>
        <p:nvSpPr>
          <p:cNvPr id="9" name="CaixaDeTexto 8">
            <a:extLst>
              <a:ext uri="{FF2B5EF4-FFF2-40B4-BE49-F238E27FC236}">
                <a16:creationId xmlns:a16="http://schemas.microsoft.com/office/drawing/2014/main" id="{EEB28AD7-E8D0-D333-C866-35D8E0104499}"/>
              </a:ext>
            </a:extLst>
          </p:cNvPr>
          <p:cNvSpPr txBox="1"/>
          <p:nvPr/>
        </p:nvSpPr>
        <p:spPr>
          <a:xfrm>
            <a:off x="254000" y="5550956"/>
            <a:ext cx="28194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João Vitor Gonzaga Jota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Gustavo Pessoa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Yuri </a:t>
            </a:r>
            <a:r>
              <a:rPr lang="pt-BR" dirty="0" err="1"/>
              <a:t>Bedran</a:t>
            </a: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Henrique Moura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Raphael Denner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6157441" y="1428310"/>
            <a:ext cx="696267" cy="583598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4255653" y="2160672"/>
            <a:ext cx="4499844" cy="1341414"/>
            <a:chOff x="0" y="0"/>
            <a:chExt cx="5999792" cy="1788552"/>
          </a:xfrm>
        </p:grpSpPr>
        <p:sp>
          <p:nvSpPr>
            <p:cNvPr id="4" name="TextBox 4"/>
            <p:cNvSpPr txBox="1"/>
            <p:nvPr/>
          </p:nvSpPr>
          <p:spPr>
            <a:xfrm>
              <a:off x="0" y="47625"/>
              <a:ext cx="5999792" cy="9226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280"/>
                </a:lnSpc>
                <a:spcBef>
                  <a:spcPct val="0"/>
                </a:spcBef>
              </a:pPr>
              <a:r>
                <a:rPr lang="en-US" sz="4800" spc="-240">
                  <a:solidFill>
                    <a:srgbClr val="000000"/>
                  </a:solidFill>
                  <a:latin typeface="Inter"/>
                </a:rPr>
                <a:t>Quem Somos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373177"/>
              <a:ext cx="5999792" cy="4153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736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7292806" y="264174"/>
            <a:ext cx="1424143" cy="2076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79"/>
              </a:lnSpc>
            </a:pPr>
            <a:r>
              <a:rPr lang="en-US" sz="1200">
                <a:solidFill>
                  <a:srgbClr val="FFFFFF"/>
                </a:solidFill>
                <a:latin typeface="Garet"/>
              </a:rPr>
              <a:t>Quem somos</a:t>
            </a:r>
          </a:p>
        </p:txBody>
      </p:sp>
      <p:grpSp>
        <p:nvGrpSpPr>
          <p:cNvPr id="7" name="Group 7"/>
          <p:cNvGrpSpPr/>
          <p:nvPr/>
        </p:nvGrpSpPr>
        <p:grpSpPr>
          <a:xfrm rot="5400000">
            <a:off x="5613564" y="-115477"/>
            <a:ext cx="1779445" cy="9947841"/>
            <a:chOff x="0" y="0"/>
            <a:chExt cx="345177" cy="192968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45177" cy="1929685"/>
            </a:xfrm>
            <a:custGeom>
              <a:avLst/>
              <a:gdLst/>
              <a:ahLst/>
              <a:cxnLst/>
              <a:rect l="l" t="t" r="r" b="b"/>
              <a:pathLst>
                <a:path w="345177" h="1929685">
                  <a:moveTo>
                    <a:pt x="0" y="0"/>
                  </a:moveTo>
                  <a:lnTo>
                    <a:pt x="345177" y="0"/>
                  </a:lnTo>
                  <a:lnTo>
                    <a:pt x="345177" y="1929685"/>
                  </a:lnTo>
                  <a:lnTo>
                    <a:pt x="0" y="1929685"/>
                  </a:lnTo>
                  <a:close/>
                </a:path>
              </a:pathLst>
            </a:custGeom>
            <a:solidFill>
              <a:srgbClr val="E7DFD8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400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373340" y="3809033"/>
            <a:ext cx="10264470" cy="2108516"/>
            <a:chOff x="0" y="0"/>
            <a:chExt cx="2548547" cy="52352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548547" cy="523520"/>
            </a:xfrm>
            <a:custGeom>
              <a:avLst/>
              <a:gdLst/>
              <a:ahLst/>
              <a:cxnLst/>
              <a:rect l="l" t="t" r="r" b="b"/>
              <a:pathLst>
                <a:path w="2548547" h="523520">
                  <a:moveTo>
                    <a:pt x="0" y="0"/>
                  </a:moveTo>
                  <a:lnTo>
                    <a:pt x="0" y="523520"/>
                  </a:lnTo>
                  <a:lnTo>
                    <a:pt x="2548547" y="523520"/>
                  </a:lnTo>
                  <a:lnTo>
                    <a:pt x="2548547" y="0"/>
                  </a:lnTo>
                  <a:lnTo>
                    <a:pt x="0" y="0"/>
                  </a:lnTo>
                  <a:close/>
                  <a:moveTo>
                    <a:pt x="2487587" y="462560"/>
                  </a:moveTo>
                  <a:lnTo>
                    <a:pt x="59690" y="462560"/>
                  </a:lnTo>
                  <a:lnTo>
                    <a:pt x="59690" y="59690"/>
                  </a:lnTo>
                  <a:lnTo>
                    <a:pt x="2487587" y="59690"/>
                  </a:lnTo>
                  <a:lnTo>
                    <a:pt x="2487587" y="462560"/>
                  </a:lnTo>
                  <a:close/>
                </a:path>
              </a:pathLst>
            </a:custGeom>
            <a:solidFill>
              <a:srgbClr val="CFCFCF"/>
            </a:solidFill>
          </p:spPr>
        </p:sp>
      </p:grpSp>
      <p:sp>
        <p:nvSpPr>
          <p:cNvPr id="12" name="TextBox 12"/>
          <p:cNvSpPr txBox="1"/>
          <p:nvPr/>
        </p:nvSpPr>
        <p:spPr>
          <a:xfrm>
            <a:off x="1946667" y="4214063"/>
            <a:ext cx="9376764" cy="1406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Inter"/>
              </a:rPr>
              <a:t>Nossa proposta é facilitar ao máximo a vida dos usuários, mostrando onde estão os produtos mais baratos e a sua proximidade, ao mesmo tempo, oferecer grande ajuda as empresas que postarão seus produtos em nosso site.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DF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31520" y="2679986"/>
            <a:ext cx="3638303" cy="3903694"/>
            <a:chOff x="0" y="0"/>
            <a:chExt cx="1730721" cy="18569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30721" cy="1856965"/>
            </a:xfrm>
            <a:custGeom>
              <a:avLst/>
              <a:gdLst/>
              <a:ahLst/>
              <a:cxnLst/>
              <a:rect l="l" t="t" r="r" b="b"/>
              <a:pathLst>
                <a:path w="1730721" h="1856965">
                  <a:moveTo>
                    <a:pt x="0" y="0"/>
                  </a:moveTo>
                  <a:lnTo>
                    <a:pt x="1730721" y="0"/>
                  </a:lnTo>
                  <a:lnTo>
                    <a:pt x="1730721" y="1856965"/>
                  </a:lnTo>
                  <a:lnTo>
                    <a:pt x="0" y="1856965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8641327" y="2679986"/>
            <a:ext cx="3638303" cy="3903694"/>
            <a:chOff x="0" y="0"/>
            <a:chExt cx="1730721" cy="185696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730721" cy="1856965"/>
            </a:xfrm>
            <a:custGeom>
              <a:avLst/>
              <a:gdLst/>
              <a:ahLst/>
              <a:cxnLst/>
              <a:rect l="l" t="t" r="r" b="b"/>
              <a:pathLst>
                <a:path w="1730721" h="1856965">
                  <a:moveTo>
                    <a:pt x="0" y="0"/>
                  </a:moveTo>
                  <a:lnTo>
                    <a:pt x="1730721" y="0"/>
                  </a:lnTo>
                  <a:lnTo>
                    <a:pt x="1730721" y="1856965"/>
                  </a:lnTo>
                  <a:lnTo>
                    <a:pt x="0" y="1856965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4686423" y="2679986"/>
            <a:ext cx="3638303" cy="3903694"/>
            <a:chOff x="0" y="0"/>
            <a:chExt cx="1730721" cy="185696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730721" cy="1856965"/>
            </a:xfrm>
            <a:custGeom>
              <a:avLst/>
              <a:gdLst/>
              <a:ahLst/>
              <a:cxnLst/>
              <a:rect l="l" t="t" r="r" b="b"/>
              <a:pathLst>
                <a:path w="1730721" h="1856965">
                  <a:moveTo>
                    <a:pt x="0" y="0"/>
                  </a:moveTo>
                  <a:lnTo>
                    <a:pt x="1730721" y="0"/>
                  </a:lnTo>
                  <a:lnTo>
                    <a:pt x="1730721" y="1856965"/>
                  </a:lnTo>
                  <a:lnTo>
                    <a:pt x="0" y="1856965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5986364" y="2170300"/>
            <a:ext cx="1038422" cy="1038422"/>
            <a:chOff x="0" y="0"/>
            <a:chExt cx="6350000" cy="6350000"/>
          </a:xfrm>
        </p:grpSpPr>
        <p:sp>
          <p:nvSpPr>
            <p:cNvPr id="9" name="Freeform 9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1972853" y="2170300"/>
            <a:ext cx="1038422" cy="1038422"/>
            <a:chOff x="0" y="0"/>
            <a:chExt cx="6350000" cy="6350000"/>
          </a:xfrm>
        </p:grpSpPr>
        <p:sp>
          <p:nvSpPr>
            <p:cNvPr id="11" name="Freeform 11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9927589" y="2170300"/>
            <a:ext cx="1038422" cy="1038422"/>
            <a:chOff x="0" y="0"/>
            <a:chExt cx="6350000" cy="6350000"/>
          </a:xfrm>
        </p:grpSpPr>
        <p:sp>
          <p:nvSpPr>
            <p:cNvPr id="13" name="Freeform 1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14" name="TextBox 14"/>
          <p:cNvSpPr txBox="1"/>
          <p:nvPr/>
        </p:nvSpPr>
        <p:spPr>
          <a:xfrm>
            <a:off x="731520" y="760095"/>
            <a:ext cx="11548110" cy="7882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48"/>
              </a:lnSpc>
            </a:pPr>
            <a:r>
              <a:rPr lang="en-US" sz="5400">
                <a:solidFill>
                  <a:srgbClr val="000000"/>
                </a:solidFill>
                <a:latin typeface="Inter"/>
              </a:rPr>
              <a:t>Nosso Propósito 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977952" y="3513570"/>
            <a:ext cx="2932225" cy="2567400"/>
            <a:chOff x="0" y="0"/>
            <a:chExt cx="3909633" cy="3423200"/>
          </a:xfrm>
        </p:grpSpPr>
        <p:sp>
          <p:nvSpPr>
            <p:cNvPr id="16" name="TextBox 16"/>
            <p:cNvSpPr txBox="1"/>
            <p:nvPr/>
          </p:nvSpPr>
          <p:spPr>
            <a:xfrm>
              <a:off x="0" y="840444"/>
              <a:ext cx="3909633" cy="25827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60"/>
                </a:lnSpc>
              </a:pPr>
              <a:r>
                <a:rPr lang="en-US" sz="2000">
                  <a:solidFill>
                    <a:srgbClr val="000000"/>
                  </a:solidFill>
                  <a:latin typeface="Inter"/>
                </a:rPr>
                <a:t>Atender as necessidades dos usuários, dando a possibilidade de comparar preços de produtos desejados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0"/>
              <a:ext cx="3909633" cy="440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661"/>
                </a:lnSpc>
                <a:spcBef>
                  <a:spcPct val="0"/>
                </a:spcBef>
              </a:pPr>
              <a:r>
                <a:rPr lang="en-US" sz="2199" spc="103">
                  <a:solidFill>
                    <a:srgbClr val="000000"/>
                  </a:solidFill>
                  <a:latin typeface="Inter Bold"/>
                </a:rPr>
                <a:t>PROBLEMA</a:t>
              </a:r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4958735" y="3513570"/>
            <a:ext cx="3093680" cy="6804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62"/>
              </a:lnSpc>
            </a:pPr>
            <a:r>
              <a:rPr lang="en-US" sz="2200" b="1" spc="103" dirty="0">
                <a:solidFill>
                  <a:srgbClr val="000000"/>
                </a:solidFill>
                <a:latin typeface="Inter Semi-Bold"/>
              </a:rPr>
              <a:t>OBJETIVOS</a:t>
            </a:r>
          </a:p>
          <a:p>
            <a:pPr algn="ctr">
              <a:lnSpc>
                <a:spcPts val="2662"/>
              </a:lnSpc>
            </a:pPr>
            <a:endParaRPr lang="en-US" sz="2200" spc="103" dirty="0">
              <a:solidFill>
                <a:srgbClr val="000000"/>
              </a:solidFill>
              <a:latin typeface="Inter Semi-Bold"/>
            </a:endParaRPr>
          </a:p>
        </p:txBody>
      </p:sp>
      <p:grpSp>
        <p:nvGrpSpPr>
          <p:cNvPr id="19" name="Group 19"/>
          <p:cNvGrpSpPr/>
          <p:nvPr/>
        </p:nvGrpSpPr>
        <p:grpSpPr>
          <a:xfrm>
            <a:off x="8899960" y="3492119"/>
            <a:ext cx="3093680" cy="3091561"/>
            <a:chOff x="0" y="0"/>
            <a:chExt cx="4124907" cy="4122081"/>
          </a:xfrm>
        </p:grpSpPr>
        <p:sp>
          <p:nvSpPr>
            <p:cNvPr id="20" name="TextBox 20"/>
            <p:cNvSpPr txBox="1"/>
            <p:nvPr/>
          </p:nvSpPr>
          <p:spPr>
            <a:xfrm>
              <a:off x="0" y="739225"/>
              <a:ext cx="4124907" cy="30145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60"/>
                </a:lnSpc>
              </a:pPr>
              <a:r>
                <a:rPr lang="en-US" sz="2000">
                  <a:solidFill>
                    <a:srgbClr val="000000"/>
                  </a:solidFill>
                  <a:latin typeface="Inter"/>
                </a:rPr>
                <a:t>O Brasil se encontra em um período de crise, por isso, economizar em todos os aspectos possíveis é essencial, nosso site vem para solucionar este problema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0"/>
              <a:ext cx="4124907" cy="440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662"/>
                </a:lnSpc>
                <a:spcBef>
                  <a:spcPct val="0"/>
                </a:spcBef>
              </a:pPr>
              <a:r>
                <a:rPr lang="en-US" sz="2200" spc="103">
                  <a:solidFill>
                    <a:srgbClr val="000000"/>
                  </a:solidFill>
                  <a:latin typeface="Inter Bold"/>
                </a:rPr>
                <a:t>JUSTIFICATIVA</a:t>
              </a:r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4822579" y="4129901"/>
            <a:ext cx="3365992" cy="2111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Inter"/>
              </a:rPr>
              <a:t> Criar uma plataforma onde os usuário podem se cadastrar como consumidores que irão buscar e comparar preços de produtos desejados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DF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25449" y="1135613"/>
            <a:ext cx="12560252" cy="5896332"/>
            <a:chOff x="0" y="0"/>
            <a:chExt cx="4822052" cy="226368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22052" cy="2263682"/>
            </a:xfrm>
            <a:custGeom>
              <a:avLst/>
              <a:gdLst/>
              <a:ahLst/>
              <a:cxnLst/>
              <a:rect l="l" t="t" r="r" b="b"/>
              <a:pathLst>
                <a:path w="4822052" h="2263682">
                  <a:moveTo>
                    <a:pt x="0" y="0"/>
                  </a:moveTo>
                  <a:lnTo>
                    <a:pt x="4822052" y="0"/>
                  </a:lnTo>
                  <a:lnTo>
                    <a:pt x="4822052" y="2263682"/>
                  </a:lnTo>
                  <a:lnTo>
                    <a:pt x="0" y="226368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36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459717" y="2207034"/>
            <a:ext cx="3670066" cy="3670066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CFCFC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36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651790" y="1399107"/>
            <a:ext cx="5285919" cy="5285919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CFCFCF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36"/>
                </a:lnSpc>
              </a:pPr>
              <a:endParaRPr/>
            </a:p>
          </p:txBody>
        </p:sp>
      </p:grp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1459717" y="2176691"/>
            <a:ext cx="3730752" cy="3730752"/>
            <a:chOff x="0" y="0"/>
            <a:chExt cx="6355080" cy="635508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2227813" y="2944787"/>
            <a:ext cx="2194560" cy="2194560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CFCFCF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36"/>
                </a:lnSpc>
              </a:pPr>
              <a:endParaRPr/>
            </a:p>
          </p:txBody>
        </p:sp>
      </p:grp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2227813" y="2944787"/>
            <a:ext cx="2194560" cy="2194560"/>
            <a:chOff x="0" y="0"/>
            <a:chExt cx="6355080" cy="635508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18" name="TextBox 18"/>
          <p:cNvSpPr txBox="1"/>
          <p:nvPr/>
        </p:nvSpPr>
        <p:spPr>
          <a:xfrm>
            <a:off x="4236534" y="160517"/>
            <a:ext cx="4174798" cy="16870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765"/>
              </a:lnSpc>
            </a:pPr>
            <a:r>
              <a:rPr lang="en-US" sz="4832" dirty="0" err="1">
                <a:solidFill>
                  <a:srgbClr val="000000"/>
                </a:solidFill>
                <a:latin typeface="Inter"/>
              </a:rPr>
              <a:t>Público</a:t>
            </a:r>
            <a:r>
              <a:rPr lang="en-US" sz="4832" dirty="0">
                <a:solidFill>
                  <a:srgbClr val="000000"/>
                </a:solidFill>
                <a:latin typeface="Inter"/>
              </a:rPr>
              <a:t>-Alvo</a:t>
            </a:r>
          </a:p>
          <a:p>
            <a:pPr algn="ctr">
              <a:lnSpc>
                <a:spcPts val="6765"/>
              </a:lnSpc>
            </a:pPr>
            <a:endParaRPr lang="en-US" sz="4832" dirty="0">
              <a:solidFill>
                <a:srgbClr val="000000"/>
              </a:solidFill>
              <a:latin typeface="Inter"/>
            </a:endParaRPr>
          </a:p>
        </p:txBody>
      </p:sp>
      <p:grpSp>
        <p:nvGrpSpPr>
          <p:cNvPr id="19" name="Group 19"/>
          <p:cNvGrpSpPr>
            <a:grpSpLocks noChangeAspect="1"/>
          </p:cNvGrpSpPr>
          <p:nvPr/>
        </p:nvGrpSpPr>
        <p:grpSpPr>
          <a:xfrm>
            <a:off x="580039" y="1294481"/>
            <a:ext cx="5414985" cy="5414985"/>
            <a:chOff x="0" y="0"/>
            <a:chExt cx="6355080" cy="635508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21" name="TextBox 21"/>
          <p:cNvSpPr txBox="1"/>
          <p:nvPr/>
        </p:nvSpPr>
        <p:spPr>
          <a:xfrm>
            <a:off x="2716385" y="3181455"/>
            <a:ext cx="1299993" cy="2161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820"/>
              </a:lnSpc>
            </a:pPr>
            <a:r>
              <a:rPr lang="en-US" sz="1300" dirty="0" err="1">
                <a:solidFill>
                  <a:srgbClr val="000000"/>
                </a:solidFill>
                <a:latin typeface="Open Sans Extra Bold"/>
              </a:rPr>
              <a:t>Fundamentais</a:t>
            </a:r>
            <a:endParaRPr lang="en-US" sz="1300" dirty="0">
              <a:solidFill>
                <a:srgbClr val="000000"/>
              </a:solidFill>
              <a:latin typeface="Open Sans Extra Bold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2791693" y="2378053"/>
            <a:ext cx="1066800" cy="233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19"/>
              </a:lnSpc>
            </a:pPr>
            <a:r>
              <a:rPr lang="en-US" sz="1299">
                <a:solidFill>
                  <a:srgbClr val="000000"/>
                </a:solidFill>
                <a:latin typeface="Open Sans Extra Bold"/>
              </a:rPr>
              <a:t>Importantes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2618549" y="1692914"/>
            <a:ext cx="1370957" cy="2161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819"/>
              </a:lnSpc>
            </a:pPr>
            <a:r>
              <a:rPr lang="en-US" sz="1299" dirty="0" err="1">
                <a:solidFill>
                  <a:srgbClr val="000000"/>
                </a:solidFill>
                <a:latin typeface="Open Sans Extra Bold"/>
              </a:rPr>
              <a:t>Influenciadoras</a:t>
            </a:r>
            <a:endParaRPr lang="en-US" sz="1299" dirty="0">
              <a:solidFill>
                <a:srgbClr val="000000"/>
              </a:solidFill>
              <a:latin typeface="Open Sans Extra Bold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2745676" y="3506518"/>
            <a:ext cx="1158832" cy="508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9"/>
              </a:lnSpc>
            </a:pPr>
            <a:r>
              <a:rPr lang="en-US" sz="999">
                <a:solidFill>
                  <a:srgbClr val="000000"/>
                </a:solidFill>
                <a:latin typeface="Open Sans Light Bold"/>
              </a:rPr>
              <a:t>Propietarios de estabelecimentos alimenticios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2745676" y="4196501"/>
            <a:ext cx="1158832" cy="508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9"/>
              </a:lnSpc>
            </a:pPr>
            <a:r>
              <a:rPr lang="en-US" sz="999">
                <a:solidFill>
                  <a:srgbClr val="000000"/>
                </a:solidFill>
                <a:latin typeface="Open Sans Light Bold"/>
              </a:rPr>
              <a:t>Clientes que desejam Economizar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2745676" y="5310797"/>
            <a:ext cx="1270703" cy="3460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00"/>
              </a:lnSpc>
            </a:pPr>
            <a:r>
              <a:rPr lang="en-US" sz="1000">
                <a:solidFill>
                  <a:srgbClr val="000000"/>
                </a:solidFill>
                <a:latin typeface="Open Sans Light Bold"/>
              </a:rPr>
              <a:t>Grandes mercadores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431204" y="2148116"/>
            <a:ext cx="1159745" cy="3460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00"/>
              </a:lnSpc>
            </a:pPr>
            <a:r>
              <a:rPr lang="en-US" sz="1000">
                <a:solidFill>
                  <a:srgbClr val="000000"/>
                </a:solidFill>
                <a:latin typeface="Open Sans Light Bold"/>
              </a:rPr>
              <a:t>Fornecedores de produtos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2011077" y="4923576"/>
            <a:ext cx="818383" cy="3460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00"/>
              </a:lnSpc>
            </a:pPr>
            <a:r>
              <a:rPr lang="en-US" sz="1000">
                <a:solidFill>
                  <a:srgbClr val="000000"/>
                </a:solidFill>
                <a:latin typeface="Open Sans Light Bold"/>
              </a:rPr>
              <a:t>Aplicativos de entrega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3989506" y="2075091"/>
            <a:ext cx="865733" cy="1746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00"/>
              </a:lnSpc>
            </a:pPr>
            <a:r>
              <a:rPr lang="en-US" sz="1000">
                <a:solidFill>
                  <a:srgbClr val="000000"/>
                </a:solidFill>
                <a:latin typeface="Open Sans Light Bold"/>
              </a:rPr>
              <a:t>Mídias Físicas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4806870" y="4834676"/>
            <a:ext cx="768995" cy="3460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00"/>
              </a:lnSpc>
            </a:pPr>
            <a:r>
              <a:rPr lang="en-US" sz="1000">
                <a:solidFill>
                  <a:srgbClr val="000000"/>
                </a:solidFill>
                <a:latin typeface="Open Sans Light Bold"/>
              </a:rPr>
              <a:t>Mídias Digitais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787645" y="4526701"/>
            <a:ext cx="768995" cy="336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9"/>
              </a:lnSpc>
            </a:pPr>
            <a:r>
              <a:rPr lang="en-US" sz="999">
                <a:solidFill>
                  <a:srgbClr val="000000"/>
                </a:solidFill>
                <a:latin typeface="Open Sans Light Bold"/>
              </a:rPr>
              <a:t>Vigilância Sanitária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4016379" y="4844200"/>
            <a:ext cx="724372" cy="336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9"/>
              </a:lnSpc>
            </a:pPr>
            <a:r>
              <a:rPr lang="en-US" sz="999">
                <a:solidFill>
                  <a:srgbClr val="000000"/>
                </a:solidFill>
                <a:latin typeface="Open Sans Light Bold"/>
              </a:rPr>
              <a:t>Aplicativos de comida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2259122" y="6002693"/>
            <a:ext cx="1476396" cy="336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9"/>
              </a:lnSpc>
            </a:pPr>
            <a:r>
              <a:rPr lang="en-US" sz="999">
                <a:solidFill>
                  <a:srgbClr val="000000"/>
                </a:solidFill>
                <a:latin typeface="Open Sans Light Bold"/>
              </a:rPr>
              <a:t>Influenciadores Digitais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608802" y="3668443"/>
            <a:ext cx="636984" cy="1746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00"/>
              </a:lnSpc>
            </a:pPr>
            <a:r>
              <a:rPr lang="en-US" sz="1000">
                <a:solidFill>
                  <a:srgbClr val="000000"/>
                </a:solidFill>
                <a:latin typeface="Open Sans Light Bold"/>
              </a:rPr>
              <a:t>Gov locais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6376024" y="1726351"/>
            <a:ext cx="5631270" cy="4930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Inter"/>
              </a:rPr>
              <a:t>Em Suma, existem dois tipos de público a serem alcançados através da plataforma, o consumidor e o vendedor.</a:t>
            </a:r>
          </a:p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Inter"/>
              </a:rPr>
              <a:t> </a:t>
            </a:r>
          </a:p>
          <a:p>
            <a:pPr marL="431801" lvl="1" indent="-215900" algn="ctr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Inter"/>
              </a:rPr>
              <a:t>Consumidor é a pessoa que deseja encontrar produtos dentro de seu bairro ou cidade sem sair de casa para comparar preços.</a:t>
            </a:r>
          </a:p>
          <a:p>
            <a:pPr algn="ctr">
              <a:lnSpc>
                <a:spcPts val="2800"/>
              </a:lnSpc>
            </a:pPr>
            <a:endParaRPr lang="en-US" sz="2000">
              <a:solidFill>
                <a:srgbClr val="000000"/>
              </a:solidFill>
              <a:latin typeface="Inter"/>
            </a:endParaRPr>
          </a:p>
          <a:p>
            <a:pPr marL="431801" lvl="1" indent="-215900" algn="ctr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Inter"/>
              </a:rPr>
              <a:t>Vendedor é o dono de loja ou representante de empresa que deseja disponibilizar suas mercadorias na plataforma para alcançar um número maior de clientes.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DF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25449" y="1135613"/>
            <a:ext cx="12560252" cy="5896332"/>
            <a:chOff x="0" y="0"/>
            <a:chExt cx="4822052" cy="226368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22052" cy="2263682"/>
            </a:xfrm>
            <a:custGeom>
              <a:avLst/>
              <a:gdLst/>
              <a:ahLst/>
              <a:cxnLst/>
              <a:rect l="l" t="t" r="r" b="b"/>
              <a:pathLst>
                <a:path w="4822052" h="2263682">
                  <a:moveTo>
                    <a:pt x="0" y="0"/>
                  </a:moveTo>
                  <a:lnTo>
                    <a:pt x="4822052" y="0"/>
                  </a:lnTo>
                  <a:lnTo>
                    <a:pt x="4822052" y="2263682"/>
                  </a:lnTo>
                  <a:lnTo>
                    <a:pt x="0" y="226368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36"/>
                </a:lnSpc>
              </a:pPr>
              <a:endParaRPr/>
            </a:p>
          </p:txBody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44343" y="1824987"/>
            <a:ext cx="3594438" cy="418168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rcRect l="1061" r="1061"/>
          <a:stretch>
            <a:fillRect/>
          </a:stretch>
        </p:blipFill>
        <p:spPr>
          <a:xfrm>
            <a:off x="4453130" y="1824987"/>
            <a:ext cx="3657083" cy="418168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rcRect t="3687"/>
          <a:stretch>
            <a:fillRect/>
          </a:stretch>
        </p:blipFill>
        <p:spPr>
          <a:xfrm>
            <a:off x="8622356" y="1824987"/>
            <a:ext cx="3657274" cy="418168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4543696" y="-21688"/>
            <a:ext cx="3330304" cy="8937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559"/>
              </a:lnSpc>
            </a:pPr>
            <a:r>
              <a:rPr lang="en-US" sz="5400" dirty="0">
                <a:solidFill>
                  <a:srgbClr val="000000"/>
                </a:solidFill>
                <a:latin typeface="Inter"/>
              </a:rPr>
              <a:t>Personas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DF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25449" y="933015"/>
            <a:ext cx="12560252" cy="5896332"/>
            <a:chOff x="0" y="0"/>
            <a:chExt cx="4822052" cy="226368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22052" cy="2263682"/>
            </a:xfrm>
            <a:custGeom>
              <a:avLst/>
              <a:gdLst/>
              <a:ahLst/>
              <a:cxnLst/>
              <a:rect l="l" t="t" r="r" b="b"/>
              <a:pathLst>
                <a:path w="4822052" h="2263682">
                  <a:moveTo>
                    <a:pt x="0" y="0"/>
                  </a:moveTo>
                  <a:lnTo>
                    <a:pt x="4822052" y="0"/>
                  </a:lnTo>
                  <a:lnTo>
                    <a:pt x="4822052" y="2263682"/>
                  </a:lnTo>
                  <a:lnTo>
                    <a:pt x="0" y="226368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36"/>
                </a:lnSpc>
              </a:pPr>
              <a:endParaRPr/>
            </a:p>
          </p:txBody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2571405" y="2115631"/>
            <a:ext cx="2604473" cy="1373268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6916734" y="4595819"/>
            <a:ext cx="5362896" cy="1589367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2366336" y="3488898"/>
            <a:ext cx="3014611" cy="2959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8372791" y="2000282"/>
            <a:ext cx="2608401" cy="2560976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rcRect l="18755" t="29287" r="19096" b="29287"/>
          <a:stretch>
            <a:fillRect/>
          </a:stretch>
        </p:blipFill>
        <p:spPr>
          <a:xfrm>
            <a:off x="2366336" y="1304389"/>
            <a:ext cx="3234484" cy="40767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2693891" y="-47694"/>
            <a:ext cx="7742436" cy="8937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559"/>
              </a:lnSpc>
            </a:pPr>
            <a:r>
              <a:rPr lang="en-US" sz="5400" dirty="0" err="1">
                <a:solidFill>
                  <a:srgbClr val="000000"/>
                </a:solidFill>
                <a:latin typeface="Inter"/>
              </a:rPr>
              <a:t>Histórias</a:t>
            </a:r>
            <a:r>
              <a:rPr lang="en-US" sz="5400" dirty="0">
                <a:solidFill>
                  <a:srgbClr val="000000"/>
                </a:solidFill>
                <a:latin typeface="Inter"/>
              </a:rPr>
              <a:t> de </a:t>
            </a:r>
            <a:r>
              <a:rPr lang="en-US" sz="5400" dirty="0" err="1">
                <a:solidFill>
                  <a:srgbClr val="000000"/>
                </a:solidFill>
                <a:latin typeface="Inter"/>
              </a:rPr>
              <a:t>usuários</a:t>
            </a:r>
            <a:endParaRPr lang="en-US" sz="5400" dirty="0">
              <a:solidFill>
                <a:srgbClr val="000000"/>
              </a:solidFill>
              <a:latin typeface="Inter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2343502" y="1268993"/>
            <a:ext cx="3280151" cy="4469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2700" dirty="0">
                <a:solidFill>
                  <a:srgbClr val="000000"/>
                </a:solidFill>
                <a:latin typeface="Inter"/>
              </a:rPr>
              <a:t>João Paulo Pedrosa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rcRect l="18755" t="29287" r="19096" b="29287"/>
          <a:stretch>
            <a:fillRect/>
          </a:stretch>
        </p:blipFill>
        <p:spPr>
          <a:xfrm>
            <a:off x="7980940" y="1304389"/>
            <a:ext cx="3234484" cy="40767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8773456" y="1247239"/>
            <a:ext cx="1865008" cy="4469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2700" dirty="0">
                <a:solidFill>
                  <a:srgbClr val="000000"/>
                </a:solidFill>
                <a:latin typeface="Inter"/>
              </a:rPr>
              <a:t>Maria </a:t>
            </a:r>
            <a:r>
              <a:rPr lang="en-US" sz="2700" dirty="0" err="1">
                <a:solidFill>
                  <a:srgbClr val="000000"/>
                </a:solidFill>
                <a:latin typeface="Inter"/>
              </a:rPr>
              <a:t>Leite</a:t>
            </a:r>
            <a:endParaRPr lang="en-US" sz="2700" dirty="0">
              <a:solidFill>
                <a:srgbClr val="000000"/>
              </a:solidFill>
              <a:latin typeface="Inter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2707911" y="2430632"/>
            <a:ext cx="2569047" cy="6210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Inter"/>
              </a:rPr>
              <a:t>Desperdício e divulgação 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25404" y="2609833"/>
            <a:ext cx="1028795" cy="3061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604"/>
              </a:lnSpc>
            </a:pPr>
            <a:r>
              <a:rPr lang="en-US" sz="1860" dirty="0" err="1">
                <a:solidFill>
                  <a:srgbClr val="000000"/>
                </a:solidFill>
                <a:latin typeface="Inter"/>
              </a:rPr>
              <a:t>Desejos</a:t>
            </a:r>
            <a:r>
              <a:rPr lang="en-US" sz="1860" dirty="0">
                <a:solidFill>
                  <a:srgbClr val="000000"/>
                </a:solidFill>
                <a:latin typeface="Inter"/>
              </a:rPr>
              <a:t>: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39405" y="4548194"/>
            <a:ext cx="1284203" cy="3116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604"/>
              </a:lnSpc>
            </a:pPr>
            <a:r>
              <a:rPr lang="en-US" sz="1860" dirty="0" err="1">
                <a:solidFill>
                  <a:srgbClr val="000000"/>
                </a:solidFill>
                <a:latin typeface="Open Sans"/>
              </a:rPr>
              <a:t>Finalidade</a:t>
            </a:r>
            <a:r>
              <a:rPr lang="en-US" sz="1860" dirty="0">
                <a:solidFill>
                  <a:srgbClr val="000000"/>
                </a:solidFill>
                <a:latin typeface="Open Sans"/>
              </a:rPr>
              <a:t>: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615982" y="2322555"/>
            <a:ext cx="2122020" cy="1878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Inter"/>
              </a:rPr>
              <a:t>Buscar o menor preço. </a:t>
            </a:r>
          </a:p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Inter"/>
              </a:rPr>
              <a:t>Agilizar as compras.</a:t>
            </a:r>
          </a:p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Inter"/>
              </a:rPr>
              <a:t> Achar o comércio mais próximo.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736261" y="3961987"/>
            <a:ext cx="2274762" cy="1878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Inter"/>
              </a:rPr>
              <a:t>Aumentar fluxo de pessoas na loja consequentemente aumentando as vendas e diminuindo o desperdício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7404805" y="4882102"/>
            <a:ext cx="4386754" cy="1249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Inter"/>
              </a:rPr>
              <a:t>Economizar dinheiro.</a:t>
            </a:r>
          </a:p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Inter"/>
              </a:rPr>
              <a:t>Economizar tempo.</a:t>
            </a:r>
          </a:p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Inter"/>
              </a:rPr>
              <a:t>Facilitar as compras no dia a dia.</a:t>
            </a:r>
          </a:p>
          <a:p>
            <a:pPr algn="ctr">
              <a:lnSpc>
                <a:spcPts val="2520"/>
              </a:lnSpc>
            </a:pPr>
            <a:endParaRPr lang="en-US" sz="1800">
              <a:solidFill>
                <a:srgbClr val="000000"/>
              </a:solidFill>
              <a:latin typeface="Inter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DF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25449" y="1024986"/>
            <a:ext cx="12560252" cy="5896332"/>
            <a:chOff x="0" y="0"/>
            <a:chExt cx="4822052" cy="226368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22052" cy="2263682"/>
            </a:xfrm>
            <a:custGeom>
              <a:avLst/>
              <a:gdLst/>
              <a:ahLst/>
              <a:cxnLst/>
              <a:rect l="l" t="t" r="r" b="b"/>
              <a:pathLst>
                <a:path w="4822052" h="2263682">
                  <a:moveTo>
                    <a:pt x="0" y="0"/>
                  </a:moveTo>
                  <a:lnTo>
                    <a:pt x="4822052" y="0"/>
                  </a:lnTo>
                  <a:lnTo>
                    <a:pt x="4822052" y="2263682"/>
                  </a:lnTo>
                  <a:lnTo>
                    <a:pt x="0" y="226368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36"/>
                </a:lnSpc>
              </a:pPr>
              <a:endParaRPr/>
            </a:p>
          </p:txBody>
        </p:sp>
      </p:grpSp>
      <p:graphicFrame>
        <p:nvGraphicFramePr>
          <p:cNvPr id="5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0916380"/>
              </p:ext>
            </p:extLst>
          </p:nvPr>
        </p:nvGraphicFramePr>
        <p:xfrm>
          <a:off x="593162" y="1056112"/>
          <a:ext cx="2992303" cy="5865206"/>
        </p:xfrm>
        <a:graphic>
          <a:graphicData uri="http://schemas.openxmlformats.org/drawingml/2006/table">
            <a:tbl>
              <a:tblPr/>
              <a:tblGrid>
                <a:gridCol w="4983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18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20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4477"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999">
                          <a:solidFill>
                            <a:srgbClr val="000000"/>
                          </a:solidFill>
                          <a:latin typeface="Open Sans Light"/>
                        </a:rPr>
                        <a:t>ID</a:t>
                      </a:r>
                      <a:endParaRPr lang="en-US" sz="1100"/>
                    </a:p>
                  </a:txBody>
                  <a:tcPr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999">
                          <a:solidFill>
                            <a:srgbClr val="000000"/>
                          </a:solidFill>
                          <a:latin typeface="Open Sans Light"/>
                        </a:rPr>
                        <a:t>Descrição</a:t>
                      </a:r>
                      <a:endParaRPr lang="en-US" sz="1100"/>
                    </a:p>
                  </a:txBody>
                  <a:tcPr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999">
                          <a:solidFill>
                            <a:srgbClr val="000000"/>
                          </a:solidFill>
                          <a:latin typeface="Open Sans Light"/>
                        </a:rPr>
                        <a:t>Prioridade</a:t>
                      </a:r>
                      <a:endParaRPr lang="en-US" sz="1100"/>
                    </a:p>
                  </a:txBody>
                  <a:tcPr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8511"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999" dirty="0">
                          <a:solidFill>
                            <a:srgbClr val="000000"/>
                          </a:solidFill>
                          <a:latin typeface="Open Sans Light"/>
                        </a:rPr>
                        <a:t>RF-01</a:t>
                      </a:r>
                      <a:endParaRPr lang="en-US" sz="1100" dirty="0"/>
                    </a:p>
                  </a:txBody>
                  <a:tcPr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999">
                          <a:solidFill>
                            <a:srgbClr val="000000"/>
                          </a:solidFill>
                          <a:latin typeface="Open Sans Light"/>
                        </a:rPr>
                        <a:t>O site deve apresentar na página principal os melhores preços do dia</a:t>
                      </a:r>
                      <a:endParaRPr lang="en-US" sz="1100"/>
                    </a:p>
                  </a:txBody>
                  <a:tcPr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999">
                          <a:solidFill>
                            <a:srgbClr val="000000"/>
                          </a:solidFill>
                          <a:latin typeface="Open Sans Light"/>
                        </a:rPr>
                        <a:t>Alta</a:t>
                      </a:r>
                      <a:endParaRPr lang="en-US" sz="1100"/>
                    </a:p>
                  </a:txBody>
                  <a:tcPr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50527"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999">
                          <a:solidFill>
                            <a:srgbClr val="000000"/>
                          </a:solidFill>
                          <a:latin typeface="Open Sans Light"/>
                        </a:rPr>
                        <a:t>RF-02</a:t>
                      </a:r>
                      <a:endParaRPr lang="en-US" sz="1100"/>
                    </a:p>
                  </a:txBody>
                  <a:tcPr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999">
                          <a:solidFill>
                            <a:srgbClr val="000000"/>
                          </a:solidFill>
                          <a:latin typeface="Open Sans Light"/>
                        </a:rPr>
                        <a:t>O site deve apresentar, para cada produto, uma imagem correspondente ao apresentado</a:t>
                      </a:r>
                      <a:endParaRPr lang="en-US" sz="1100"/>
                    </a:p>
                  </a:txBody>
                  <a:tcPr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999">
                          <a:solidFill>
                            <a:srgbClr val="000000"/>
                          </a:solidFill>
                          <a:latin typeface="Open Sans Light"/>
                        </a:rPr>
                        <a:t>Média</a:t>
                      </a:r>
                      <a:endParaRPr lang="en-US" sz="1100"/>
                    </a:p>
                  </a:txBody>
                  <a:tcPr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42477"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999">
                          <a:solidFill>
                            <a:srgbClr val="000000"/>
                          </a:solidFill>
                          <a:latin typeface="Open Sans Light"/>
                        </a:rPr>
                        <a:t>RF-03</a:t>
                      </a:r>
                      <a:endParaRPr lang="en-US" sz="1100"/>
                    </a:p>
                  </a:txBody>
                  <a:tcPr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999">
                          <a:solidFill>
                            <a:srgbClr val="000000"/>
                          </a:solidFill>
                          <a:latin typeface="Open Sans Light"/>
                        </a:rPr>
                        <a:t>O site deve apresentar a funcionalidade de comparar preços entre produtos encontrados</a:t>
                      </a:r>
                      <a:endParaRPr lang="en-US" sz="1100"/>
                    </a:p>
                  </a:txBody>
                  <a:tcPr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999">
                          <a:solidFill>
                            <a:srgbClr val="000000"/>
                          </a:solidFill>
                          <a:latin typeface="Open Sans Light"/>
                        </a:rPr>
                        <a:t>Alta</a:t>
                      </a:r>
                      <a:endParaRPr lang="en-US" sz="1100"/>
                    </a:p>
                  </a:txBody>
                  <a:tcPr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30595"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999">
                          <a:solidFill>
                            <a:srgbClr val="000000"/>
                          </a:solidFill>
                          <a:latin typeface="Open Sans Light"/>
                        </a:rPr>
                        <a:t>RF-04</a:t>
                      </a:r>
                      <a:endParaRPr lang="en-US" sz="1100"/>
                    </a:p>
                  </a:txBody>
                  <a:tcPr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999">
                          <a:solidFill>
                            <a:srgbClr val="000000"/>
                          </a:solidFill>
                          <a:latin typeface="Open Sans Light"/>
                        </a:rPr>
                        <a:t>O site deve oferecer um menu adicional que permita ao usuário visualizar produtos de fontes distintas (sources).</a:t>
                      </a:r>
                      <a:endParaRPr lang="en-US" sz="1100"/>
                    </a:p>
                  </a:txBody>
                  <a:tcPr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999">
                          <a:solidFill>
                            <a:srgbClr val="000000"/>
                          </a:solidFill>
                          <a:latin typeface="Open Sans Light"/>
                        </a:rPr>
                        <a:t>Alta</a:t>
                      </a:r>
                      <a:endParaRPr lang="en-US" sz="1100"/>
                    </a:p>
                  </a:txBody>
                  <a:tcPr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66578"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999">
                          <a:solidFill>
                            <a:srgbClr val="000000"/>
                          </a:solidFill>
                          <a:latin typeface="Open Sans Light"/>
                        </a:rPr>
                        <a:t>RF-05</a:t>
                      </a:r>
                      <a:endParaRPr lang="en-US" sz="1100"/>
                    </a:p>
                  </a:txBody>
                  <a:tcPr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999">
                          <a:solidFill>
                            <a:srgbClr val="000000"/>
                          </a:solidFill>
                          <a:latin typeface="Open Sans Light"/>
                        </a:rPr>
                        <a:t>O site deve oferecer uma funcionalidade de filtro/pesquisa para permitir ao usuário localizar um produto específico que será informado na caixa de pesquisa.</a:t>
                      </a:r>
                      <a:endParaRPr lang="en-US" sz="1100"/>
                    </a:p>
                  </a:txBody>
                  <a:tcPr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999">
                          <a:solidFill>
                            <a:srgbClr val="000000"/>
                          </a:solidFill>
                          <a:latin typeface="Open Sans Light"/>
                        </a:rPr>
                        <a:t>Alta</a:t>
                      </a:r>
                      <a:endParaRPr lang="en-US" sz="1100"/>
                    </a:p>
                  </a:txBody>
                  <a:tcPr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78511"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999">
                          <a:solidFill>
                            <a:srgbClr val="000000"/>
                          </a:solidFill>
                          <a:latin typeface="Open Sans Light"/>
                        </a:rPr>
                        <a:t>RF-06</a:t>
                      </a:r>
                      <a:endParaRPr lang="en-US" sz="1100"/>
                    </a:p>
                  </a:txBody>
                  <a:tcPr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999">
                          <a:solidFill>
                            <a:srgbClr val="000000"/>
                          </a:solidFill>
                          <a:latin typeface="Open Sans Light"/>
                        </a:rPr>
                        <a:t>O site deve permitir visualizar as informações de empresas filiadas ao site</a:t>
                      </a:r>
                      <a:endParaRPr lang="en-US" sz="1100"/>
                    </a:p>
                  </a:txBody>
                  <a:tcPr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999" dirty="0" err="1">
                          <a:solidFill>
                            <a:srgbClr val="000000"/>
                          </a:solidFill>
                          <a:latin typeface="Open Sans Light"/>
                        </a:rPr>
                        <a:t>Média</a:t>
                      </a:r>
                      <a:endParaRPr lang="en-US" sz="1100" dirty="0"/>
                    </a:p>
                  </a:txBody>
                  <a:tcPr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Table 6"/>
          <p:cNvGraphicFramePr>
            <a:graphicFrameLocks noGrp="1"/>
          </p:cNvGraphicFramePr>
          <p:nvPr/>
        </p:nvGraphicFramePr>
        <p:xfrm>
          <a:off x="3906795" y="1139644"/>
          <a:ext cx="3083450" cy="5781674"/>
        </p:xfrm>
        <a:graphic>
          <a:graphicData uri="http://schemas.openxmlformats.org/drawingml/2006/table">
            <a:tbl>
              <a:tblPr/>
              <a:tblGrid>
                <a:gridCol w="6656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383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943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462044"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latin typeface="Open Sans Light"/>
                        </a:rPr>
                        <a:t>RF-07</a:t>
                      </a:r>
                      <a:endParaRPr lang="en-US" sz="1100"/>
                    </a:p>
                  </a:txBody>
                  <a:tcPr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latin typeface="Open Sans Light"/>
                        </a:rPr>
                        <a:t>O site deve permitir o compartilhamento de produtos que já são anunciados em sites privados das empresas</a:t>
                      </a:r>
                      <a:endParaRPr lang="en-US" sz="1100"/>
                    </a:p>
                  </a:txBody>
                  <a:tcPr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latin typeface="Open Sans Light"/>
                        </a:rPr>
                        <a:t>Alta</a:t>
                      </a:r>
                      <a:endParaRPr lang="en-US" sz="1100"/>
                    </a:p>
                  </a:txBody>
                  <a:tcPr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31414"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latin typeface="Open Sans Light"/>
                        </a:rPr>
                        <a:t>RF-08</a:t>
                      </a:r>
                      <a:endParaRPr lang="en-US" sz="1100"/>
                    </a:p>
                  </a:txBody>
                  <a:tcPr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latin typeface="Open Sans Light"/>
                        </a:rPr>
                        <a:t>O site deve permitir salvar produtos em um carrinho de compras</a:t>
                      </a:r>
                      <a:endParaRPr lang="en-US" sz="1100"/>
                    </a:p>
                  </a:txBody>
                  <a:tcPr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latin typeface="Open Sans Light"/>
                        </a:rPr>
                        <a:t>Média</a:t>
                      </a:r>
                      <a:endParaRPr lang="en-US" sz="1100"/>
                    </a:p>
                  </a:txBody>
                  <a:tcPr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31414"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latin typeface="Open Sans Light"/>
                        </a:rPr>
                        <a:t>RF-09</a:t>
                      </a:r>
                      <a:endParaRPr lang="en-US" sz="1100"/>
                    </a:p>
                  </a:txBody>
                  <a:tcPr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latin typeface="Open Sans Light"/>
                        </a:rPr>
                        <a:t>O site deve permitir verificar os produtos salvos como preferidos</a:t>
                      </a:r>
                      <a:endParaRPr lang="en-US" sz="1100"/>
                    </a:p>
                  </a:txBody>
                  <a:tcPr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latin typeface="Open Sans Light"/>
                        </a:rPr>
                        <a:t>Baixa</a:t>
                      </a:r>
                      <a:endParaRPr lang="en-US" sz="1100"/>
                    </a:p>
                  </a:txBody>
                  <a:tcPr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03431"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latin typeface="Open Sans Light"/>
                        </a:rPr>
                        <a:t>RF-10</a:t>
                      </a:r>
                      <a:endParaRPr lang="en-US" sz="1100"/>
                    </a:p>
                  </a:txBody>
                  <a:tcPr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latin typeface="Open Sans Light"/>
                        </a:rPr>
                        <a:t>O site deve permitir que usuários possam avaliar tanto o produto quanto o comércio </a:t>
                      </a:r>
                      <a:endParaRPr lang="en-US" sz="1100"/>
                    </a:p>
                  </a:txBody>
                  <a:tcPr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latin typeface="Open Sans Light"/>
                        </a:rPr>
                        <a:t>Baixa</a:t>
                      </a:r>
                      <a:endParaRPr lang="en-US" sz="1100"/>
                    </a:p>
                  </a:txBody>
                  <a:tcPr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53371"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latin typeface="Open Sans Light"/>
                        </a:rPr>
                        <a:t>RF-11</a:t>
                      </a:r>
                      <a:endParaRPr lang="en-US" sz="1100"/>
                    </a:p>
                  </a:txBody>
                  <a:tcPr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latin typeface="Open Sans Light"/>
                        </a:rPr>
                        <a:t>O site deve exibir os comentários registrados sobre produtos juntamente com o produto exibido</a:t>
                      </a:r>
                      <a:endParaRPr lang="en-US" sz="1100"/>
                    </a:p>
                  </a:txBody>
                  <a:tcPr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latin typeface="Open Sans Light"/>
                        </a:rPr>
                        <a:t>Baixa</a:t>
                      </a:r>
                      <a:endParaRPr lang="en-US" sz="1100"/>
                    </a:p>
                  </a:txBody>
                  <a:tcPr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7" name="Table 7"/>
          <p:cNvGraphicFramePr>
            <a:graphicFrameLocks noGrp="1"/>
          </p:cNvGraphicFramePr>
          <p:nvPr/>
        </p:nvGraphicFramePr>
        <p:xfrm>
          <a:off x="8325284" y="1558553"/>
          <a:ext cx="3342577" cy="4943857"/>
        </p:xfrm>
        <a:graphic>
          <a:graphicData uri="http://schemas.openxmlformats.org/drawingml/2006/table">
            <a:tbl>
              <a:tblPr/>
              <a:tblGrid>
                <a:gridCol w="7205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375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45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83655"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latin typeface="Open Sans Light"/>
                        </a:rPr>
                        <a:t>ID</a:t>
                      </a:r>
                      <a:endParaRPr lang="en-US" sz="1100"/>
                    </a:p>
                  </a:txBody>
                  <a:tcPr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latin typeface="Open Sans Light"/>
                        </a:rPr>
                        <a:t>Descrição</a:t>
                      </a:r>
                      <a:endParaRPr lang="en-US" sz="1100"/>
                    </a:p>
                  </a:txBody>
                  <a:tcPr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latin typeface="Open Sans Light"/>
                        </a:rPr>
                        <a:t>Prioridade</a:t>
                      </a:r>
                      <a:endParaRPr lang="en-US" sz="1100"/>
                    </a:p>
                  </a:txBody>
                  <a:tcPr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3994"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latin typeface="Open Sans Light"/>
                        </a:rPr>
                        <a:t>RNF-01</a:t>
                      </a:r>
                      <a:endParaRPr lang="en-US" sz="1100"/>
                    </a:p>
                  </a:txBody>
                  <a:tcPr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latin typeface="Open Sans Light"/>
                        </a:rPr>
                        <a:t>O site deve ser publicado em um ambiente acessível publicamente na Internet</a:t>
                      </a:r>
                      <a:endParaRPr lang="en-US" sz="1100"/>
                    </a:p>
                  </a:txBody>
                  <a:tcPr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latin typeface="Open Sans Light"/>
                        </a:rPr>
                        <a:t>Alta</a:t>
                      </a:r>
                      <a:endParaRPr lang="en-US" sz="1100"/>
                    </a:p>
                  </a:txBody>
                  <a:tcPr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03994"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latin typeface="Open Sans Light"/>
                        </a:rPr>
                        <a:t>RNF-02</a:t>
                      </a:r>
                      <a:endParaRPr lang="en-US" sz="1100"/>
                    </a:p>
                  </a:txBody>
                  <a:tcPr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latin typeface="Open Sans Light"/>
                        </a:rPr>
                        <a:t>O site deverá permitir a visualização em um celular de forma adequada</a:t>
                      </a:r>
                      <a:endParaRPr lang="en-US" sz="1100"/>
                    </a:p>
                  </a:txBody>
                  <a:tcPr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latin typeface="Open Sans Light"/>
                        </a:rPr>
                        <a:t>Alta</a:t>
                      </a:r>
                      <a:endParaRPr lang="en-US" sz="1100"/>
                    </a:p>
                  </a:txBody>
                  <a:tcPr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03994"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latin typeface="Open Sans Light"/>
                        </a:rPr>
                        <a:t>RNF-03</a:t>
                      </a:r>
                      <a:endParaRPr lang="en-US" sz="1100"/>
                    </a:p>
                  </a:txBody>
                  <a:tcPr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latin typeface="Open Sans Light"/>
                        </a:rPr>
                        <a:t>O site deve ter bom nível de contraste entre os elementos da tela em conformidade </a:t>
                      </a:r>
                      <a:endParaRPr lang="en-US" sz="1100"/>
                    </a:p>
                  </a:txBody>
                  <a:tcPr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latin typeface="Open Sans Light"/>
                        </a:rPr>
                        <a:t>Média</a:t>
                      </a:r>
                      <a:endParaRPr lang="en-US" sz="1100"/>
                    </a:p>
                  </a:txBody>
                  <a:tcPr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48220"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latin typeface="Open Sans Light"/>
                        </a:rPr>
                        <a:t>RNF-04</a:t>
                      </a:r>
                      <a:endParaRPr lang="en-US" sz="1100"/>
                    </a:p>
                  </a:txBody>
                  <a:tcPr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latin typeface="Open Sans Light"/>
                        </a:rPr>
                        <a:t>O site deve ser compatível com os principais navegadores do mercado (Google Chrome, Firefox, Microsoft Edge)</a:t>
                      </a:r>
                      <a:endParaRPr lang="en-US" sz="1100"/>
                    </a:p>
                  </a:txBody>
                  <a:tcPr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latin typeface="Open Sans Light"/>
                        </a:rPr>
                        <a:t>Alta</a:t>
                      </a:r>
                      <a:endParaRPr lang="en-US" sz="1100"/>
                    </a:p>
                  </a:txBody>
                  <a:tcPr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" name="TextBox 8"/>
          <p:cNvSpPr txBox="1"/>
          <p:nvPr/>
        </p:nvSpPr>
        <p:spPr>
          <a:xfrm>
            <a:off x="1434236" y="433008"/>
            <a:ext cx="4945118" cy="6693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 dirty="0" err="1">
                <a:solidFill>
                  <a:srgbClr val="000000"/>
                </a:solidFill>
                <a:latin typeface="Inter"/>
              </a:rPr>
              <a:t>Requisitos</a:t>
            </a:r>
            <a:r>
              <a:rPr lang="en-US" sz="3500" dirty="0">
                <a:solidFill>
                  <a:srgbClr val="000000"/>
                </a:solidFill>
                <a:latin typeface="Inter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Inter"/>
              </a:rPr>
              <a:t>Funcionais</a:t>
            </a:r>
            <a:endParaRPr lang="en-US" sz="3500" dirty="0">
              <a:solidFill>
                <a:srgbClr val="000000"/>
              </a:solidFill>
              <a:latin typeface="Inter"/>
            </a:endParaRPr>
          </a:p>
          <a:p>
            <a:pPr algn="ctr">
              <a:lnSpc>
                <a:spcPts val="140"/>
              </a:lnSpc>
            </a:pPr>
            <a:endParaRPr lang="en-US" sz="3500" dirty="0">
              <a:solidFill>
                <a:srgbClr val="000000"/>
              </a:solidFill>
              <a:latin typeface="Inter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7323620" y="433008"/>
            <a:ext cx="5345906" cy="15347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latin typeface="Inter"/>
              </a:rPr>
              <a:t>Requisitos não funcionais</a:t>
            </a:r>
          </a:p>
          <a:p>
            <a:pPr algn="ctr">
              <a:lnSpc>
                <a:spcPts val="7559"/>
              </a:lnSpc>
            </a:pPr>
            <a:endParaRPr lang="en-US" sz="3500">
              <a:solidFill>
                <a:srgbClr val="000000"/>
              </a:solidFill>
              <a:latin typeface="Inter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DF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785220" y="-114300"/>
            <a:ext cx="5612780" cy="8937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559"/>
              </a:lnSpc>
            </a:pPr>
            <a:r>
              <a:rPr lang="en-US" sz="5400" dirty="0" err="1">
                <a:solidFill>
                  <a:srgbClr val="000000"/>
                </a:solidFill>
                <a:latin typeface="Inter"/>
              </a:rPr>
              <a:t>Fluxo</a:t>
            </a:r>
            <a:r>
              <a:rPr lang="en-US" sz="5400" dirty="0">
                <a:solidFill>
                  <a:srgbClr val="000000"/>
                </a:solidFill>
                <a:latin typeface="Inter"/>
              </a:rPr>
              <a:t> de </a:t>
            </a:r>
            <a:r>
              <a:rPr lang="en-US" sz="5400" dirty="0" err="1">
                <a:solidFill>
                  <a:srgbClr val="000000"/>
                </a:solidFill>
                <a:latin typeface="Inter"/>
              </a:rPr>
              <a:t>Usuário</a:t>
            </a:r>
            <a:endParaRPr lang="en-US" sz="5400" dirty="0">
              <a:solidFill>
                <a:srgbClr val="000000"/>
              </a:solidFill>
              <a:latin typeface="Inter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315080" y="798245"/>
            <a:ext cx="12380990" cy="6211082"/>
            <a:chOff x="0" y="0"/>
            <a:chExt cx="2300075" cy="115386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300075" cy="1153862"/>
            </a:xfrm>
            <a:custGeom>
              <a:avLst/>
              <a:gdLst/>
              <a:ahLst/>
              <a:cxnLst/>
              <a:rect l="l" t="t" r="r" b="b"/>
              <a:pathLst>
                <a:path w="2300075" h="1153862">
                  <a:moveTo>
                    <a:pt x="0" y="0"/>
                  </a:moveTo>
                  <a:lnTo>
                    <a:pt x="2300075" y="0"/>
                  </a:lnTo>
                  <a:lnTo>
                    <a:pt x="2300075" y="1153862"/>
                  </a:lnTo>
                  <a:lnTo>
                    <a:pt x="0" y="115386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400"/>
                </a:lnSpc>
              </a:pPr>
              <a:endParaRPr/>
            </a:p>
          </p:txBody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73118" y="1585840"/>
            <a:ext cx="2338843" cy="3714634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5914808" y="2364980"/>
            <a:ext cx="1877822" cy="2573312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rcRect b="18746"/>
          <a:stretch>
            <a:fillRect/>
          </a:stretch>
        </p:blipFill>
        <p:spPr>
          <a:xfrm>
            <a:off x="8590907" y="2364980"/>
            <a:ext cx="1574190" cy="2573312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rcRect b="4569"/>
          <a:stretch>
            <a:fillRect/>
          </a:stretch>
        </p:blipFill>
        <p:spPr>
          <a:xfrm>
            <a:off x="3714845" y="2345269"/>
            <a:ext cx="1401686" cy="2573312"/>
          </a:xfrm>
          <a:prstGeom prst="rect">
            <a:avLst/>
          </a:prstGeom>
        </p:spPr>
      </p:pic>
      <p:sp>
        <p:nvSpPr>
          <p:cNvPr id="10" name="AutoShape 10"/>
          <p:cNvSpPr/>
          <p:nvPr/>
        </p:nvSpPr>
        <p:spPr>
          <a:xfrm rot="-10715134">
            <a:off x="5116409" y="3622070"/>
            <a:ext cx="79852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arrow" w="med" len="sm"/>
            <a:tailEnd type="arrow" w="med" len="sm"/>
          </a:ln>
        </p:spPr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rcRect b="20120"/>
          <a:stretch>
            <a:fillRect/>
          </a:stretch>
        </p:blipFill>
        <p:spPr>
          <a:xfrm>
            <a:off x="10788112" y="2364980"/>
            <a:ext cx="1672703" cy="2573312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254027" y="5388702"/>
            <a:ext cx="828773" cy="3474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97"/>
              </a:lnSpc>
            </a:pPr>
            <a:r>
              <a:rPr lang="en-US" sz="2069" dirty="0">
                <a:solidFill>
                  <a:srgbClr val="000000"/>
                </a:solidFill>
                <a:latin typeface="Open Sans Bold"/>
              </a:rPr>
              <a:t>Home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757199" y="5003645"/>
            <a:ext cx="1241606" cy="2611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58"/>
              </a:lnSpc>
            </a:pPr>
            <a:r>
              <a:rPr lang="en-US" sz="1542" dirty="0" err="1">
                <a:solidFill>
                  <a:srgbClr val="000000"/>
                </a:solidFill>
                <a:latin typeface="Open Sans Bold"/>
              </a:rPr>
              <a:t>Perfil</a:t>
            </a:r>
            <a:endParaRPr lang="en-US" sz="1542" dirty="0">
              <a:solidFill>
                <a:srgbClr val="000000"/>
              </a:solidFill>
              <a:latin typeface="Open Sans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6162169" y="4909717"/>
            <a:ext cx="1249249" cy="468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85"/>
              </a:lnSpc>
            </a:pPr>
            <a:r>
              <a:rPr lang="en-US" sz="1346" dirty="0" err="1">
                <a:solidFill>
                  <a:srgbClr val="000000"/>
                </a:solidFill>
                <a:latin typeface="Open Sans Bold"/>
              </a:rPr>
              <a:t>Listagem</a:t>
            </a:r>
            <a:r>
              <a:rPr lang="en-US" sz="1346" dirty="0">
                <a:solidFill>
                  <a:srgbClr val="000000"/>
                </a:solidFill>
                <a:latin typeface="Open Sans Bold"/>
              </a:rPr>
              <a:t> de </a:t>
            </a:r>
            <a:r>
              <a:rPr lang="en-US" sz="1346" dirty="0" err="1">
                <a:solidFill>
                  <a:srgbClr val="000000"/>
                </a:solidFill>
                <a:latin typeface="Open Sans Bold"/>
              </a:rPr>
              <a:t>Produtos</a:t>
            </a:r>
            <a:endParaRPr lang="en-US" sz="1346" dirty="0">
              <a:solidFill>
                <a:srgbClr val="000000"/>
              </a:solidFill>
              <a:latin typeface="Open Sans 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3617003" y="5013638"/>
            <a:ext cx="1499527" cy="251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066"/>
              </a:lnSpc>
            </a:pPr>
            <a:r>
              <a:rPr lang="en-US" sz="1475" dirty="0" err="1">
                <a:solidFill>
                  <a:srgbClr val="000000"/>
                </a:solidFill>
                <a:latin typeface="Open Sans Bold"/>
              </a:rPr>
              <a:t>Cadastro</a:t>
            </a:r>
            <a:r>
              <a:rPr lang="en-US" sz="1475" dirty="0">
                <a:solidFill>
                  <a:srgbClr val="000000"/>
                </a:solidFill>
                <a:latin typeface="Open Sans Bold"/>
              </a:rPr>
              <a:t>/Login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710896" y="5024995"/>
            <a:ext cx="1827136" cy="2397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</a:pPr>
            <a:r>
              <a:rPr lang="en-US" sz="1400" dirty="0" err="1">
                <a:solidFill>
                  <a:srgbClr val="000000"/>
                </a:solidFill>
                <a:latin typeface="Open Sans Bold"/>
              </a:rPr>
              <a:t>Cadastro</a:t>
            </a:r>
            <a:r>
              <a:rPr lang="en-US" sz="1400" dirty="0">
                <a:solidFill>
                  <a:srgbClr val="000000"/>
                </a:solidFill>
                <a:latin typeface="Open Sans Bold"/>
              </a:rPr>
              <a:t> de </a:t>
            </a:r>
            <a:r>
              <a:rPr lang="en-US" sz="1400" dirty="0" err="1">
                <a:solidFill>
                  <a:srgbClr val="000000"/>
                </a:solidFill>
                <a:latin typeface="Open Sans Bold"/>
              </a:rPr>
              <a:t>produto</a:t>
            </a:r>
            <a:endParaRPr lang="en-US" sz="1400" dirty="0">
              <a:solidFill>
                <a:srgbClr val="000000"/>
              </a:solidFill>
              <a:latin typeface="Open Sans Bold"/>
            </a:endParaRPr>
          </a:p>
        </p:txBody>
      </p:sp>
      <p:sp>
        <p:nvSpPr>
          <p:cNvPr id="17" name="AutoShape 17"/>
          <p:cNvSpPr/>
          <p:nvPr/>
        </p:nvSpPr>
        <p:spPr>
          <a:xfrm>
            <a:off x="10165097" y="3631925"/>
            <a:ext cx="623015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18" name="AutoShape 18"/>
          <p:cNvSpPr/>
          <p:nvPr/>
        </p:nvSpPr>
        <p:spPr>
          <a:xfrm>
            <a:off x="7792630" y="3631925"/>
            <a:ext cx="798277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19" name="AutoShape 19"/>
          <p:cNvSpPr/>
          <p:nvPr/>
        </p:nvSpPr>
        <p:spPr>
          <a:xfrm rot="5400000">
            <a:off x="4246573" y="2156444"/>
            <a:ext cx="338229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20" name="AutoShape 20"/>
          <p:cNvSpPr/>
          <p:nvPr/>
        </p:nvSpPr>
        <p:spPr>
          <a:xfrm>
            <a:off x="2811532" y="1987330"/>
            <a:ext cx="1623862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1" name="AutoShape 21"/>
          <p:cNvSpPr/>
          <p:nvPr/>
        </p:nvSpPr>
        <p:spPr>
          <a:xfrm rot="5324742">
            <a:off x="6628825" y="2046461"/>
            <a:ext cx="63719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22" name="AutoShape 22"/>
          <p:cNvSpPr/>
          <p:nvPr/>
        </p:nvSpPr>
        <p:spPr>
          <a:xfrm>
            <a:off x="2811532" y="1727943"/>
            <a:ext cx="4123152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DF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3371546" y="2369677"/>
            <a:ext cx="1875169" cy="567239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457925" y="1787927"/>
            <a:ext cx="1762788" cy="173073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5246715" y="1787927"/>
            <a:ext cx="1826933" cy="1793716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9251400" y="1787927"/>
            <a:ext cx="1984270" cy="1948193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7226313" y="2401166"/>
            <a:ext cx="1875169" cy="567239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678516" y="1999058"/>
            <a:ext cx="1321608" cy="11196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15"/>
              </a:lnSpc>
            </a:pPr>
            <a:r>
              <a:rPr lang="en-US" sz="2153">
                <a:solidFill>
                  <a:srgbClr val="000000"/>
                </a:solidFill>
                <a:latin typeface="Open Sans Light"/>
              </a:rPr>
              <a:t>Esboço do projeto em sala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9251400" y="5019716"/>
            <a:ext cx="1984270" cy="1948193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5246715" y="5019716"/>
            <a:ext cx="1826933" cy="1793716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425853" y="5019716"/>
            <a:ext cx="1826933" cy="1793716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0723016">
            <a:off x="3384609" y="5632955"/>
            <a:ext cx="1875169" cy="567239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0662015">
            <a:off x="7226313" y="5710193"/>
            <a:ext cx="1875169" cy="567239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5102259">
            <a:off x="9614766" y="4115111"/>
            <a:ext cx="1482023" cy="448312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5444719" y="2239452"/>
            <a:ext cx="1430924" cy="7408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15"/>
              </a:lnSpc>
            </a:pPr>
            <a:r>
              <a:rPr lang="en-US" sz="2153">
                <a:solidFill>
                  <a:srgbClr val="000000"/>
                </a:solidFill>
                <a:latin typeface="Open Sans Light"/>
              </a:rPr>
              <a:t>Design thinking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472331" y="2081943"/>
            <a:ext cx="1640757" cy="14372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02"/>
              </a:lnSpc>
            </a:pPr>
            <a:r>
              <a:rPr lang="en-US" sz="2072">
                <a:solidFill>
                  <a:srgbClr val="000000"/>
                </a:solidFill>
                <a:latin typeface="Open Sans Light"/>
              </a:rPr>
              <a:t>Diagrama de Personas através de entrevistas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470117" y="5573932"/>
            <a:ext cx="1546836" cy="7408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15"/>
              </a:lnSpc>
            </a:pPr>
            <a:r>
              <a:rPr lang="en-US" sz="2153">
                <a:solidFill>
                  <a:srgbClr val="000000"/>
                </a:solidFill>
                <a:latin typeface="Open Sans Light"/>
              </a:rPr>
              <a:t>Digitalização  no Miro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5424220" y="5527088"/>
            <a:ext cx="1471923" cy="7408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15"/>
              </a:lnSpc>
            </a:pPr>
            <a:r>
              <a:rPr lang="en-US" sz="2153">
                <a:solidFill>
                  <a:srgbClr val="000000"/>
                </a:solidFill>
                <a:latin typeface="Open Sans Light"/>
              </a:rPr>
              <a:t>Wireframe no Figma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569801" y="5148348"/>
            <a:ext cx="1539038" cy="14983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15"/>
              </a:lnSpc>
            </a:pPr>
            <a:r>
              <a:rPr lang="en-US" sz="2153">
                <a:solidFill>
                  <a:srgbClr val="000000"/>
                </a:solidFill>
                <a:latin typeface="Open Sans Light"/>
              </a:rPr>
              <a:t>Google Docs,</a:t>
            </a:r>
          </a:p>
          <a:p>
            <a:pPr algn="ctr">
              <a:lnSpc>
                <a:spcPts val="3015"/>
              </a:lnSpc>
            </a:pPr>
            <a:r>
              <a:rPr lang="en-US" sz="2153">
                <a:solidFill>
                  <a:srgbClr val="000000"/>
                </a:solidFill>
                <a:latin typeface="Open Sans Light"/>
              </a:rPr>
              <a:t> adaptação ao GitHub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4152004" y="391668"/>
            <a:ext cx="4255395" cy="8937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559"/>
              </a:lnSpc>
            </a:pPr>
            <a:r>
              <a:rPr lang="en-US" sz="5400" dirty="0" err="1">
                <a:solidFill>
                  <a:srgbClr val="000000"/>
                </a:solidFill>
                <a:latin typeface="Inter"/>
              </a:rPr>
              <a:t>Metodologia</a:t>
            </a:r>
            <a:endParaRPr lang="en-US" sz="5400" dirty="0">
              <a:solidFill>
                <a:srgbClr val="000000"/>
              </a:solidFill>
              <a:latin typeface="Inter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610</Words>
  <Application>Microsoft Office PowerPoint</Application>
  <PresentationFormat>Personalizar</PresentationFormat>
  <Paragraphs>122</Paragraphs>
  <Slides>10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14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10</vt:i4>
      </vt:variant>
    </vt:vector>
  </HeadingPairs>
  <TitlesOfParts>
    <vt:vector size="25" baseType="lpstr">
      <vt:lpstr>Arial</vt:lpstr>
      <vt:lpstr>Open Sans</vt:lpstr>
      <vt:lpstr>Open Sans Extra Bold</vt:lpstr>
      <vt:lpstr>Inter</vt:lpstr>
      <vt:lpstr>Open Sans Light Bold</vt:lpstr>
      <vt:lpstr>Josefin Slab</vt:lpstr>
      <vt:lpstr>Inter Bold</vt:lpstr>
      <vt:lpstr>Josefin Sans</vt:lpstr>
      <vt:lpstr>Open Sans Light</vt:lpstr>
      <vt:lpstr>Garet</vt:lpstr>
      <vt:lpstr>Josefin Slab Bold</vt:lpstr>
      <vt:lpstr>Inter Semi-Bold</vt:lpstr>
      <vt:lpstr>Open Sans Bold</vt:lpstr>
      <vt:lpstr>Calibri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Venha viver um mundo mais simples com a gente.</dc:title>
  <cp:lastModifiedBy>Joao</cp:lastModifiedBy>
  <cp:revision>3</cp:revision>
  <dcterms:created xsi:type="dcterms:W3CDTF">2006-08-16T00:00:00Z</dcterms:created>
  <dcterms:modified xsi:type="dcterms:W3CDTF">2022-09-26T23:17:07Z</dcterms:modified>
  <dc:identifier>DAFNGFO4oIY</dc:identifier>
</cp:coreProperties>
</file>